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72" r:id="rId7"/>
    <p:sldId id="261" r:id="rId8"/>
    <p:sldId id="262" r:id="rId9"/>
    <p:sldId id="263" r:id="rId10"/>
    <p:sldId id="268" r:id="rId11"/>
    <p:sldId id="271" r:id="rId12"/>
    <p:sldId id="264" r:id="rId13"/>
    <p:sldId id="265" r:id="rId14"/>
    <p:sldId id="266" r:id="rId15"/>
    <p:sldId id="267" r:id="rId16"/>
  </p:sldIdLst>
  <p:sldSz cx="9144000" cy="6858000" type="screen4x3"/>
  <p:notesSz cx="9144000" cy="685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Poppins" panose="020B0604020202020204" charset="0"/>
      <p:regular r:id="rId22"/>
      <p:bold r:id="rId23"/>
      <p:italic r:id="rId24"/>
      <p:boldItalic r:id="rId25"/>
    </p:embeddedFont>
    <p:embeddedFont>
      <p:font typeface="Century Schoolbook" panose="02040604050505020304" pitchFamily="18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guATwLBPAuOsgfyrv/xwC2db7U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B3F4C0-F2E8-4320-A34B-0B094AA10944}">
  <a:tblStyle styleId="{6CB3F4C0-F2E8-4320-A34B-0B094AA109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8" autoAdjust="0"/>
    <p:restoredTop sz="94660"/>
  </p:normalViewPr>
  <p:slideViewPr>
    <p:cSldViewPr snapToGrid="0">
      <p:cViewPr varScale="1">
        <p:scale>
          <a:sx n="84" d="100"/>
          <a:sy n="84" d="100"/>
        </p:scale>
        <p:origin x="1421" y="77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5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2.jpeg>
</file>

<file path=ppt/media/image13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514350"/>
            <a:ext cx="60963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7432803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44" name="Google Shape;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8122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1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4806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1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19916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97245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2" name="Google Shape;13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97360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cc8714c89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g5cc8714c89_2_3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3442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1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8686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5cc8714c89_0_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54" name="Google Shape;54;g5cc8714c8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01557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1534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" name="Google Shape;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6692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" name="Google Shape;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2198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" name="Google Shape;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6619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3334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4424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7839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8"/>
          <p:cNvSpPr txBox="1">
            <a:spLocks noGrp="1"/>
          </p:cNvSpPr>
          <p:nvPr>
            <p:ph type="title"/>
          </p:nvPr>
        </p:nvSpPr>
        <p:spPr>
          <a:xfrm>
            <a:off x="1753870" y="482930"/>
            <a:ext cx="5636259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8"/>
          <p:cNvSpPr txBox="1">
            <a:spLocks noGrp="1"/>
          </p:cNvSpPr>
          <p:nvPr>
            <p:ph type="body" idx="1"/>
          </p:nvPr>
        </p:nvSpPr>
        <p:spPr>
          <a:xfrm>
            <a:off x="535940" y="1570180"/>
            <a:ext cx="8073390" cy="3409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8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" name="Google Shape;18;p28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28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9"/>
          <p:cNvSpPr txBox="1">
            <a:spLocks noGrp="1"/>
          </p:cNvSpPr>
          <p:nvPr>
            <p:ph type="ctrTitle"/>
          </p:nvPr>
        </p:nvSpPr>
        <p:spPr>
          <a:xfrm>
            <a:off x="803554" y="214706"/>
            <a:ext cx="7536891" cy="12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9"/>
          <p:cNvSpPr txBox="1">
            <a:spLocks noGrp="1"/>
          </p:cNvSpPr>
          <p:nvPr>
            <p:ph type="subTitle" idx="1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29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29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0"/>
          <p:cNvSpPr txBox="1">
            <a:spLocks noGrp="1"/>
          </p:cNvSpPr>
          <p:nvPr>
            <p:ph type="title"/>
          </p:nvPr>
        </p:nvSpPr>
        <p:spPr>
          <a:xfrm>
            <a:off x="1753870" y="482930"/>
            <a:ext cx="5636259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0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9" name="Google Shape;29;p30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0" name="Google Shape;30;p30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1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3" name="Google Shape;33;p31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 txBox="1">
            <a:spLocks noGrp="1"/>
          </p:cNvSpPr>
          <p:nvPr>
            <p:ph type="title"/>
          </p:nvPr>
        </p:nvSpPr>
        <p:spPr>
          <a:xfrm>
            <a:off x="1753870" y="482930"/>
            <a:ext cx="5636259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2"/>
          <p:cNvSpPr txBox="1">
            <a:spLocks noGrp="1"/>
          </p:cNvSpPr>
          <p:nvPr>
            <p:ph type="body" idx="1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2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 i="0">
                <a:solidFill>
                  <a:srgbClr val="00006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32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1" name="Google Shape;41;p32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/>
          <p:nvPr/>
        </p:nvSpPr>
        <p:spPr>
          <a:xfrm>
            <a:off x="0" y="5816578"/>
            <a:ext cx="1062142" cy="1041418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27"/>
          <p:cNvSpPr/>
          <p:nvPr/>
        </p:nvSpPr>
        <p:spPr>
          <a:xfrm>
            <a:off x="0" y="5638800"/>
            <a:ext cx="9144000" cy="152400"/>
          </a:xfrm>
          <a:custGeom>
            <a:avLst/>
            <a:gdLst/>
            <a:ahLst/>
            <a:cxnLst/>
            <a:rect l="l" t="t" r="r" b="b"/>
            <a:pathLst>
              <a:path w="9144000" h="152400" extrusionOk="0">
                <a:moveTo>
                  <a:pt x="0" y="152400"/>
                </a:moveTo>
                <a:lnTo>
                  <a:pt x="9144000" y="152400"/>
                </a:lnTo>
                <a:lnTo>
                  <a:pt x="9144000" y="0"/>
                </a:lnTo>
                <a:lnTo>
                  <a:pt x="0" y="0"/>
                </a:lnTo>
                <a:lnTo>
                  <a:pt x="0" y="152400"/>
                </a:lnTo>
                <a:close/>
              </a:path>
            </a:pathLst>
          </a:custGeom>
          <a:solidFill>
            <a:srgbClr val="00006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27"/>
          <p:cNvSpPr/>
          <p:nvPr/>
        </p:nvSpPr>
        <p:spPr>
          <a:xfrm>
            <a:off x="0" y="5638800"/>
            <a:ext cx="9144000" cy="152400"/>
          </a:xfrm>
          <a:custGeom>
            <a:avLst/>
            <a:gdLst/>
            <a:ahLst/>
            <a:cxnLst/>
            <a:rect l="l" t="t" r="r" b="b"/>
            <a:pathLst>
              <a:path w="9144000" h="152400" extrusionOk="0">
                <a:moveTo>
                  <a:pt x="0" y="152400"/>
                </a:moveTo>
                <a:lnTo>
                  <a:pt x="9144000" y="152400"/>
                </a:lnTo>
                <a:lnTo>
                  <a:pt x="9144000" y="0"/>
                </a:lnTo>
                <a:lnTo>
                  <a:pt x="0" y="0"/>
                </a:lnTo>
                <a:lnTo>
                  <a:pt x="0" y="1524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;p27"/>
          <p:cNvSpPr txBox="1">
            <a:spLocks noGrp="1"/>
          </p:cNvSpPr>
          <p:nvPr>
            <p:ph type="title"/>
          </p:nvPr>
        </p:nvSpPr>
        <p:spPr>
          <a:xfrm>
            <a:off x="1753870" y="482930"/>
            <a:ext cx="5636259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1" i="0" u="none" strike="noStrike" cap="none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27"/>
          <p:cNvSpPr txBox="1">
            <a:spLocks noGrp="1"/>
          </p:cNvSpPr>
          <p:nvPr>
            <p:ph type="body" idx="1"/>
          </p:nvPr>
        </p:nvSpPr>
        <p:spPr>
          <a:xfrm>
            <a:off x="535940" y="1570180"/>
            <a:ext cx="8073390" cy="3409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ftr" idx="11"/>
          </p:nvPr>
        </p:nvSpPr>
        <p:spPr>
          <a:xfrm>
            <a:off x="1379347" y="5917197"/>
            <a:ext cx="7220584" cy="76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1" i="0" u="none" strike="noStrike" cap="none">
                <a:solidFill>
                  <a:srgbClr val="00006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Google Shape;13;p27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"/>
          <p:cNvSpPr txBox="1"/>
          <p:nvPr/>
        </p:nvSpPr>
        <p:spPr>
          <a:xfrm>
            <a:off x="1280160" y="5943053"/>
            <a:ext cx="7496601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MITSoC,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2514600" y="3840480"/>
            <a:ext cx="3733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39762" marR="0" lvl="0" indent="-5191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"/>
          <p:cNvSpPr txBox="1">
            <a:spLocks noGrp="1"/>
          </p:cNvSpPr>
          <p:nvPr>
            <p:ph type="title"/>
          </p:nvPr>
        </p:nvSpPr>
        <p:spPr>
          <a:xfrm>
            <a:off x="312242" y="1560975"/>
            <a:ext cx="86094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IN" sz="2800" dirty="0">
                <a:solidFill>
                  <a:schemeClr val="bg2">
                    <a:lumMod val="75000"/>
                  </a:schemeClr>
                </a:solidFill>
              </a:rPr>
              <a:t>“Smart Fruit Basket using IoT and Blockchain for Secure Farm-to-Market Supply Chain.”</a:t>
            </a:r>
            <a:endParaRPr sz="2800" dirty="0">
              <a:solidFill>
                <a:schemeClr val="bg2">
                  <a:lumMod val="75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" name="Google Shape;49;p2"/>
          <p:cNvSpPr txBox="1"/>
          <p:nvPr/>
        </p:nvSpPr>
        <p:spPr>
          <a:xfrm>
            <a:off x="999854" y="4197679"/>
            <a:ext cx="7496527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Times New Roman"/>
                <a:ea typeface="Times New Roman"/>
                <a:cs typeface="Times New Roman"/>
                <a:sym typeface="Times New Roman"/>
              </a:rPr>
              <a:t>Guided </a:t>
            </a:r>
            <a:r>
              <a:rPr lang="en-US" sz="1600" b="1" dirty="0" smtClean="0">
                <a:latin typeface="Times New Roman"/>
                <a:ea typeface="Times New Roman"/>
                <a:cs typeface="Times New Roman"/>
                <a:sym typeface="Times New Roman"/>
              </a:rPr>
              <a:t>by</a:t>
            </a:r>
            <a:endParaRPr sz="16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ctr">
              <a:lnSpc>
                <a:spcPct val="150000"/>
              </a:lnSpc>
            </a:pPr>
            <a:r>
              <a:rPr lang="en-US" sz="1600" b="1" dirty="0">
                <a:latin typeface="Times New Roman"/>
                <a:ea typeface="Times New Roman"/>
                <a:cs typeface="Times New Roman"/>
                <a:sym typeface="Times New Roman"/>
              </a:rPr>
              <a:t>Prof. Dr.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Suvarna Joshi</a:t>
            </a:r>
            <a:endParaRPr sz="1600" b="1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50" name="Google Shape;50;p2"/>
          <p:cNvSpPr txBox="1"/>
          <p:nvPr/>
        </p:nvSpPr>
        <p:spPr>
          <a:xfrm>
            <a:off x="2878690" y="555528"/>
            <a:ext cx="408903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</a:t>
            </a:r>
            <a:r>
              <a:rPr lang="en-US" sz="3200" b="1" i="0" u="none" strike="noStrike" cap="none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Presentation</a:t>
            </a:r>
            <a:endParaRPr dirty="0"/>
          </a:p>
        </p:txBody>
      </p:sp>
      <p:pic>
        <p:nvPicPr>
          <p:cNvPr id="51" name="Google Shape;5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5170078"/>
              </p:ext>
            </p:extLst>
          </p:nvPr>
        </p:nvGraphicFramePr>
        <p:xfrm>
          <a:off x="2768961" y="2917889"/>
          <a:ext cx="4089037" cy="1483360"/>
        </p:xfrm>
        <a:graphic>
          <a:graphicData uri="http://schemas.openxmlformats.org/drawingml/2006/table">
            <a:tbl>
              <a:tblPr firstRow="1" bandRow="1">
                <a:tableStyleId>{6CB3F4C0-F2E8-4320-A34B-0B094AA10944}</a:tableStyleId>
              </a:tblPr>
              <a:tblGrid>
                <a:gridCol w="4089037"/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ADT23SOCB0700:- </a:t>
                      </a:r>
                      <a:r>
                        <a:rPr lang="en-US" sz="16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Parth Hole</a:t>
                      </a:r>
                      <a:endParaRPr lang="en-US" sz="1600" b="1" dirty="0" smtClean="0">
                        <a:latin typeface="Times New Roman" panose="02020603050405020304" pitchFamily="18" charset="0"/>
                        <a:ea typeface="Times New Roman"/>
                        <a:cs typeface="Times New Roman" panose="02020603050405020304" pitchFamily="18" charset="0"/>
                        <a:sym typeface="Times New Roman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ADT23SOCB0955:- Samarth Kale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ADT23SOCB1090:- Shrushti Shinde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ADT23SOCB1201:- Tamanna Khatik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10</a:t>
            </a:fld>
            <a:endParaRPr dirty="0"/>
          </a:p>
        </p:txBody>
      </p:sp>
      <p:sp>
        <p:nvSpPr>
          <p:cNvPr id="161" name="Google Shape;161;p17"/>
          <p:cNvSpPr txBox="1"/>
          <p:nvPr/>
        </p:nvSpPr>
        <p:spPr>
          <a:xfrm>
            <a:off x="1379346" y="6055962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6ADD7A8-5532-0D9E-E438-8E623E130E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931" y="704087"/>
            <a:ext cx="4322501" cy="4173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FAA41AB-BD69-B23C-43FB-9269B3165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168" y="704087"/>
            <a:ext cx="4206240" cy="417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11</a:t>
            </a:fld>
            <a:endParaRPr dirty="0"/>
          </a:p>
        </p:txBody>
      </p:sp>
      <p:sp>
        <p:nvSpPr>
          <p:cNvPr id="161" name="Google Shape;161;p17"/>
          <p:cNvSpPr txBox="1"/>
          <p:nvPr/>
        </p:nvSpPr>
        <p:spPr>
          <a:xfrm>
            <a:off x="1379346" y="6055962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BD0A848-172E-381E-80CD-8D70A9F04A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23" y="758950"/>
            <a:ext cx="4349933" cy="4107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F66FB75-DE7F-1DBA-CF78-0F225BB423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6592" y="758950"/>
            <a:ext cx="4187952" cy="41071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6894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12</a:t>
            </a:fld>
            <a:endParaRPr dirty="0"/>
          </a:p>
        </p:txBody>
      </p:sp>
      <p:sp>
        <p:nvSpPr>
          <p:cNvPr id="126" name="Google Shape;126;p13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 smtClean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r>
              <a:rPr lang="en-US" sz="2200" b="0" i="0" u="none" strike="noStrike" cap="none" dirty="0" smtClean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sp>
        <p:nvSpPr>
          <p:cNvPr id="127" name="Google Shape;127;p13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13"/>
          <p:cNvSpPr txBox="1"/>
          <p:nvPr/>
        </p:nvSpPr>
        <p:spPr>
          <a:xfrm>
            <a:off x="416300" y="949250"/>
            <a:ext cx="8727600" cy="49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+mn-lt"/>
              <a:ea typeface="Poppins"/>
              <a:cs typeface="Poppins"/>
              <a:sym typeface="Poppins"/>
            </a:endParaRPr>
          </a:p>
        </p:txBody>
      </p:sp>
      <p:pic>
        <p:nvPicPr>
          <p:cNvPr id="129" name="Google Shape;12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70824" y="606794"/>
            <a:ext cx="4410904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successfully created a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tamper-proof fruit basket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using IoT components (ESP32-CAM and solenoid lock).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 product data — farmer ID, basket ID, fruit type, date, and time — was securely stored and verified using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blockchain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Each stage of the supply chain (farmer → transporter → lab → shopkeeper → customer) was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tracked and updated in real time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Customers could easily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scan a QR code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view the complete journey of the fruit basket.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proved effective in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preventing adulteration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improving transparency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building trust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between farmers and consumers.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204" y="467428"/>
            <a:ext cx="3931920" cy="47560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13</a:t>
            </a:fld>
            <a:endParaRPr dirty="0"/>
          </a:p>
        </p:txBody>
      </p:sp>
      <p:sp>
        <p:nvSpPr>
          <p:cNvPr id="135" name="Google Shape;135;p14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 smtClean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</a:t>
            </a:r>
            <a:r>
              <a:rPr lang="en-US" sz="2800" b="1" i="0" u="none" strike="noStrike" cap="none" dirty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Future Work</a:t>
            </a:r>
            <a:r>
              <a:rPr lang="en-US" sz="2200" b="0" i="0" u="none" strike="noStrike" cap="none" dirty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36" name="Google Shape;136;p14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7" name="Google Shape;13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4"/>
          <p:cNvSpPr txBox="1"/>
          <p:nvPr/>
        </p:nvSpPr>
        <p:spPr>
          <a:xfrm>
            <a:off x="571850" y="988150"/>
            <a:ext cx="7843200" cy="42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proposed system ensures a </a:t>
            </a:r>
            <a:r>
              <a:rPr lang="en-US" sz="1600" b="1" dirty="0"/>
              <a:t>secure and transparent fruit supply chain</a:t>
            </a:r>
            <a:r>
              <a:rPr lang="en-US" sz="1600" dirty="0"/>
              <a:t> by combining IoT and blockchain technologies. It effectively prevents </a:t>
            </a:r>
            <a:r>
              <a:rPr lang="en-US" sz="1600" b="1" dirty="0"/>
              <a:t>tampering and adulteration</a:t>
            </a:r>
            <a:r>
              <a:rPr lang="en-US" sz="1600" dirty="0"/>
              <a:t>, helping farmers get </a:t>
            </a:r>
            <a:r>
              <a:rPr lang="en-US" sz="1600" b="1" dirty="0"/>
              <a:t>fair value</a:t>
            </a:r>
            <a:r>
              <a:rPr lang="en-US" sz="1600" dirty="0"/>
              <a:t> for their produce while allowing customers to </a:t>
            </a:r>
            <a:r>
              <a:rPr lang="en-US" sz="1600" b="1" dirty="0"/>
              <a:t>verify product authenticity</a:t>
            </a:r>
            <a:r>
              <a:rPr lang="en-US" sz="1600" dirty="0"/>
              <a:t> through QR codes. The system builds </a:t>
            </a:r>
            <a:r>
              <a:rPr lang="en-US" sz="1600" b="1" dirty="0"/>
              <a:t>trust and transparency</a:t>
            </a:r>
            <a:r>
              <a:rPr lang="en-US" sz="1600" dirty="0"/>
              <a:t> between all stakeholders and promotes a reliable, traceable food ecosystem</a:t>
            </a:r>
            <a:r>
              <a:rPr lang="en-US" sz="1600" dirty="0" smtClean="0"/>
              <a:t>.</a:t>
            </a:r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dirty="0"/>
              <a:t>In the future, the system can be enhanced by adding </a:t>
            </a:r>
            <a:r>
              <a:rPr lang="en-US" sz="1600" b="1" dirty="0"/>
              <a:t>environmental sensors</a:t>
            </a:r>
            <a:r>
              <a:rPr lang="en-US" sz="1600" dirty="0"/>
              <a:t> (like temperature and humidity) to monitor freshness, expanding its use to </a:t>
            </a:r>
            <a:r>
              <a:rPr lang="en-US" sz="1600" b="1" dirty="0"/>
              <a:t>other organic products</a:t>
            </a:r>
            <a:r>
              <a:rPr lang="en-US" sz="1600" dirty="0"/>
              <a:t>, and integrating </a:t>
            </a:r>
            <a:r>
              <a:rPr lang="en-US" sz="1600" b="1" dirty="0"/>
              <a:t>AI-based analytics</a:t>
            </a:r>
            <a:r>
              <a:rPr lang="en-US" sz="1600" dirty="0"/>
              <a:t> to improve decision-making and logistics efficiency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cc8714c89_2_35"/>
          <p:cNvSpPr txBox="1"/>
          <p:nvPr/>
        </p:nvSpPr>
        <p:spPr>
          <a:xfrm>
            <a:off x="375529" y="-1"/>
            <a:ext cx="2874298" cy="729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45" name="Google Shape;145;g5cc8714c89_2_35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14</a:t>
            </a:fld>
            <a:endParaRPr dirty="0"/>
          </a:p>
        </p:txBody>
      </p:sp>
      <p:sp>
        <p:nvSpPr>
          <p:cNvPr id="146" name="Google Shape;146;g5cc8714c89_2_35"/>
          <p:cNvSpPr txBox="1"/>
          <p:nvPr/>
        </p:nvSpPr>
        <p:spPr>
          <a:xfrm>
            <a:off x="1379346" y="6055962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7" name="Google Shape;147;g5cc8714c89_2_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075" y="893793"/>
            <a:ext cx="8614029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L. Liu, X. Zhang, Y. Wang, and H. Chen, “Improving Agricultural Product Traceability Using Blockchain,”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Sustainability (MDPI)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14, no. 9, pp. 1–15, 2022.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F. Salah, M. Jayashree, and A. Ahmad, “Blockchain and Agricultural Supply Chains Traceability: Research Trends, Challenges and Future Directions,”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Procedia Computer Science (Elsevier)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177, pp. 518–525, 2021.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P. Sharma, R. Chauhan, and V. Singh, “Organic Food Supply Chain Traceability Using Blockchain Technology,”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Research in Engineering and Science (ResearchGate)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9, no. 12, pp. 12–18, 2021.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X. Zhang, Y. Li, and K. Huang, “Blockchain-Based Frameworks for Food Traceability: A Systematic Overview,”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Foods (MDPI)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12, no. 14, pp. 1–20, 2023.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H. Rejeb, K. Keogh, and J. Treiblmaier, “Blockchain for Organic Food Traceability: Case Studies on Drivers and Barriers,”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Frontiers in Blockchain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3, no. 567175, pp. 1–12, 2020.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C. Singh, S. Verma, and A. Sahu, “Blockchain Framework for Certification of Organic Agriculture (SAFE Platform),”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Sustainability (MDPI)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14, no. 19, pp. 11823–11833, 2022.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H. Gonzalez, P. López, and R. García, “A Reference Architecture for Blockchain-Based Traceability Systems Using Domain-Driven Design and Microservices,”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arXiv preprint arXiv:2302.06184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pp. 1–10, 2023.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J. Xu, M. Li, and T. Wang, “High-Efficiency Blockchain-Based Supply Chain Traceability,”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arXiv preprint arXiv:2210.09202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pp. 1–8, 2022.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15</a:t>
            </a:fld>
            <a:endParaRPr dirty="0"/>
          </a:p>
        </p:txBody>
      </p:sp>
      <p:sp>
        <p:nvSpPr>
          <p:cNvPr id="153" name="Google Shape;153;p16"/>
          <p:cNvSpPr txBox="1"/>
          <p:nvPr/>
        </p:nvSpPr>
        <p:spPr>
          <a:xfrm>
            <a:off x="1379346" y="6055962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16"/>
          <p:cNvSpPr/>
          <p:nvPr/>
        </p:nvSpPr>
        <p:spPr>
          <a:xfrm>
            <a:off x="1792145" y="2374230"/>
            <a:ext cx="533055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dirty="0"/>
          </a:p>
        </p:txBody>
      </p:sp>
      <p:pic>
        <p:nvPicPr>
          <p:cNvPr id="155" name="Google Shape;15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cc8714c89_0_4"/>
          <p:cNvSpPr txBox="1">
            <a:spLocks noGrp="1"/>
          </p:cNvSpPr>
          <p:nvPr>
            <p:ph type="title"/>
          </p:nvPr>
        </p:nvSpPr>
        <p:spPr>
          <a:xfrm>
            <a:off x="830592" y="408046"/>
            <a:ext cx="693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 dirty="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Outline</a:t>
            </a:r>
            <a:endParaRPr dirty="0">
              <a:solidFill>
                <a:srgbClr val="073763"/>
              </a:solidFill>
            </a:endParaRPr>
          </a:p>
        </p:txBody>
      </p:sp>
      <p:sp>
        <p:nvSpPr>
          <p:cNvPr id="57" name="Google Shape;57;g5cc8714c89_0_4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2</a:t>
            </a:fld>
            <a:endParaRPr dirty="0"/>
          </a:p>
        </p:txBody>
      </p:sp>
      <p:sp>
        <p:nvSpPr>
          <p:cNvPr id="58" name="Google Shape;58;g5cc8714c89_0_4"/>
          <p:cNvSpPr txBox="1"/>
          <p:nvPr/>
        </p:nvSpPr>
        <p:spPr>
          <a:xfrm>
            <a:off x="1379346" y="6055962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9" name="Google Shape;59;g5cc8714c89_0_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g5cc8714c89_0_4"/>
          <p:cNvSpPr txBox="1"/>
          <p:nvPr/>
        </p:nvSpPr>
        <p:spPr>
          <a:xfrm>
            <a:off x="830590" y="1284140"/>
            <a:ext cx="7848600" cy="2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Concepts &amp; Methods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 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Identification of gaps &amp; scope of work 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</a:t>
            </a:r>
          </a:p>
          <a:p>
            <a:pPr marL="457200" marR="0" lvl="0" indent="-368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Q&amp;A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3</a:t>
            </a:fld>
            <a:endParaRPr dirty="0"/>
          </a:p>
        </p:txBody>
      </p:sp>
      <p:sp>
        <p:nvSpPr>
          <p:cNvPr id="66" name="Google Shape;66;p4"/>
          <p:cNvSpPr txBox="1"/>
          <p:nvPr/>
        </p:nvSpPr>
        <p:spPr>
          <a:xfrm>
            <a:off x="417107" y="224589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r>
              <a:rPr lang="en-US" sz="2200" b="0" i="0" u="none" strike="noStrike" cap="none" dirty="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solidFill>
                <a:srgbClr val="073763"/>
              </a:solidFill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8" name="Google Shape;6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4"/>
          <p:cNvSpPr txBox="1"/>
          <p:nvPr/>
        </p:nvSpPr>
        <p:spPr>
          <a:xfrm>
            <a:off x="417107" y="1017870"/>
            <a:ext cx="3222205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Organic </a:t>
            </a:r>
            <a:r>
              <a:rPr lang="en-US" dirty="0" smtClean="0"/>
              <a:t>fruit </a:t>
            </a:r>
            <a:r>
              <a:rPr lang="en-US" dirty="0"/>
              <a:t>demand is rising, but adulteration is also increasing.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 systems only rely on labels, not proof.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Middlemen can open or mix baskets during transport.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Technology can guarantee authenticity.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Using </a:t>
            </a:r>
            <a:r>
              <a:rPr lang="en-US" b="1" dirty="0"/>
              <a:t>IoT + Blockchain</a:t>
            </a:r>
            <a:r>
              <a:rPr lang="en-US" dirty="0"/>
              <a:t>, we can monitor every stage securely.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62D43DD6-516E-12AF-89E7-4153CFE853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224589"/>
            <a:ext cx="4831080" cy="52160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4</a:t>
            </a:fld>
            <a:endParaRPr dirty="0"/>
          </a:p>
        </p:txBody>
      </p:sp>
      <p:sp>
        <p:nvSpPr>
          <p:cNvPr id="76" name="Google Shape;76;p6"/>
          <p:cNvSpPr txBox="1"/>
          <p:nvPr/>
        </p:nvSpPr>
        <p:spPr>
          <a:xfrm>
            <a:off x="528744" y="325664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r>
              <a:rPr lang="en-US" sz="2200" b="0" i="0" u="none" strike="noStrike" cap="none" dirty="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solidFill>
                <a:srgbClr val="073763"/>
              </a:solidFill>
            </a:endParaRPr>
          </a:p>
        </p:txBody>
      </p:sp>
      <p:sp>
        <p:nvSpPr>
          <p:cNvPr id="77" name="Google Shape;77;p6"/>
          <p:cNvSpPr txBox="1"/>
          <p:nvPr/>
        </p:nvSpPr>
        <p:spPr>
          <a:xfrm>
            <a:off x="1379346" y="6104088"/>
            <a:ext cx="73788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8" name="Google Shape;7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6"/>
          <p:cNvSpPr txBox="1"/>
          <p:nvPr/>
        </p:nvSpPr>
        <p:spPr>
          <a:xfrm>
            <a:off x="489450" y="903763"/>
            <a:ext cx="8088900" cy="223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No way to verify if baskets remain sealed after leaving the farm.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Anyone can tamper: add low-quality fruits, replace contents.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Customers doubt authenticity, leading to trust gap.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Farmers are not rewarded fairly for genuine organic produce.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tamper-proof and trackable basket system</a:t>
            </a:r>
            <a:r>
              <a:rPr lang="en-US" dirty="0"/>
              <a:t> is required.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Google Shape;80;p6"/>
          <p:cNvSpPr txBox="1"/>
          <p:nvPr/>
        </p:nvSpPr>
        <p:spPr>
          <a:xfrm>
            <a:off x="410850" y="3629337"/>
            <a:ext cx="80889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6"/>
          <p:cNvSpPr txBox="1"/>
          <p:nvPr/>
        </p:nvSpPr>
        <p:spPr>
          <a:xfrm>
            <a:off x="489450" y="3003518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 smtClean="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r>
              <a:rPr lang="en-US" sz="2200" b="0" i="0" u="none" strike="noStrike" cap="none" dirty="0" smtClean="0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solidFill>
                <a:srgbClr val="073763"/>
              </a:solidFill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89450" y="3704459"/>
            <a:ext cx="6569718" cy="1708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make fruit baskets tamper-proof and traceable using IoT and blockchain.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help customers check the full journey of fruits by scanning a QR code.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ensure farmers get fair value for genuine organic produce.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build trust between farmers, sellers, and customers.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reduce fraud and improve transparency in the food supply chain.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5</a:t>
            </a:fld>
            <a:endParaRPr dirty="0"/>
          </a:p>
        </p:txBody>
      </p:sp>
      <p:sp>
        <p:nvSpPr>
          <p:cNvPr id="87" name="Google Shape;87;p8"/>
          <p:cNvSpPr txBox="1"/>
          <p:nvPr/>
        </p:nvSpPr>
        <p:spPr>
          <a:xfrm>
            <a:off x="417094" y="-11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 smtClean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Concepts </a:t>
            </a:r>
            <a:r>
              <a:rPr lang="en-US" sz="2800" b="1" i="0" u="none" strike="noStrike" cap="none" dirty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Methods</a:t>
            </a:r>
            <a:r>
              <a:rPr lang="en-US" sz="2200" b="0" i="0" u="none" strike="noStrike" cap="none" dirty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8" name="Google Shape;88;p8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9" name="Google Shape;8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246888" y="851941"/>
            <a:ext cx="406908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Basket sealed by farmer using </a:t>
            </a:r>
            <a:r>
              <a:rPr lang="en-US" b="1" dirty="0"/>
              <a:t>ESP32-CAM + QR </a:t>
            </a:r>
          </a:p>
          <a:p>
            <a:pPr>
              <a:lnSpc>
                <a:spcPct val="150000"/>
              </a:lnSpc>
            </a:pPr>
            <a:r>
              <a:rPr lang="en-US" b="1" dirty="0"/>
              <a:t>     + Solenoid Lock</a:t>
            </a:r>
            <a:r>
              <a:rPr lang="en-US" dirty="0"/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Data (Farmer ID, Basket ID, Fruit type, Date-Time)</a:t>
            </a:r>
          </a:p>
          <a:p>
            <a:pPr>
              <a:lnSpc>
                <a:spcPct val="150000"/>
              </a:lnSpc>
            </a:pPr>
            <a:r>
              <a:rPr lang="en-US" dirty="0"/>
              <a:t>      uploaded to website.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Transporter carries basket but cannot unlock it.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Lab officials can open/reseal with their own QR.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Shopkeeper can unlock for sale.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Customer scans QR to view full journey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980" y="120023"/>
            <a:ext cx="4374284" cy="53572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6</a:t>
            </a:fld>
            <a:endParaRPr dirty="0"/>
          </a:p>
        </p:txBody>
      </p:sp>
      <p:sp>
        <p:nvSpPr>
          <p:cNvPr id="87" name="Google Shape;87;p8"/>
          <p:cNvSpPr txBox="1"/>
          <p:nvPr/>
        </p:nvSpPr>
        <p:spPr>
          <a:xfrm>
            <a:off x="417094" y="-11"/>
            <a:ext cx="8010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smtClean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Architecture</a:t>
            </a:r>
            <a:r>
              <a:rPr lang="en-US" sz="2200" b="0" i="0" u="none" strike="noStrike" cap="none" dirty="0" smtClean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8" name="Google Shape;88;p8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9" name="Google Shape;8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246888" y="851941"/>
            <a:ext cx="4069080" cy="375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760" y="137160"/>
            <a:ext cx="6300216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4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7</a:t>
            </a:fld>
            <a:endParaRPr dirty="0"/>
          </a:p>
        </p:txBody>
      </p:sp>
      <p:sp>
        <p:nvSpPr>
          <p:cNvPr id="100" name="Google Shape;100;p9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 smtClean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</a:t>
            </a:r>
            <a:r>
              <a:rPr lang="en-US" sz="2800" b="1" i="0" u="none" strike="noStrike" cap="none" dirty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Survey</a:t>
            </a:r>
            <a:r>
              <a:rPr lang="en-US" sz="2200" b="0" i="0" u="none" strike="noStrike" cap="none" dirty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01" name="Google Shape;101;p9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" name="Google Shape;102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3" name="Google Shape;103;p9"/>
          <p:cNvGraphicFramePr/>
          <p:nvPr>
            <p:extLst>
              <p:ext uri="{D42A27DB-BD31-4B8C-83A1-F6EECF244321}">
                <p14:modId xmlns:p14="http://schemas.microsoft.com/office/powerpoint/2010/main" val="3218606204"/>
              </p:ext>
            </p:extLst>
          </p:nvPr>
        </p:nvGraphicFramePr>
        <p:xfrm>
          <a:off x="5923964" y="2902616"/>
          <a:ext cx="1123598" cy="1635533"/>
        </p:xfrm>
        <a:graphic>
          <a:graphicData uri="http://schemas.openxmlformats.org/drawingml/2006/table">
            <a:tbl>
              <a:tblPr>
                <a:noFill/>
                <a:tableStyleId>{6CB3F4C0-F2E8-4320-A34B-0B094AA10944}</a:tableStyleId>
              </a:tblPr>
              <a:tblGrid>
                <a:gridCol w="208250"/>
                <a:gridCol w="338012"/>
                <a:gridCol w="208250"/>
                <a:gridCol w="369086"/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</a:tr>
              <a:tr h="44690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</a:tr>
              <a:tr h="3696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</a:tr>
              <a:tr h="35567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456" y="886968"/>
            <a:ext cx="8686800" cy="45902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8</a:t>
            </a:fld>
            <a:endParaRPr dirty="0"/>
          </a:p>
        </p:txBody>
      </p:sp>
      <p:sp>
        <p:nvSpPr>
          <p:cNvPr id="109" name="Google Shape;109;p7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7"/>
          <p:cNvSpPr txBox="1"/>
          <p:nvPr/>
        </p:nvSpPr>
        <p:spPr>
          <a:xfrm>
            <a:off x="365125" y="223936"/>
            <a:ext cx="8638200" cy="3559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 smtClean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 smtClean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Identification </a:t>
            </a:r>
            <a:r>
              <a:rPr lang="en-US" sz="1900" b="1" dirty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of </a:t>
            </a:r>
            <a:r>
              <a:rPr lang="en-US" sz="1900" b="1" dirty="0" smtClean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Gaps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 smtClean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 smtClean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 smtClean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 smtClean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 smtClean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 smtClean="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Scope of Work</a:t>
            </a:r>
            <a:endParaRPr sz="1900" b="1" dirty="0" smtClean="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7"/>
          <p:cNvSpPr txBox="1"/>
          <p:nvPr/>
        </p:nvSpPr>
        <p:spPr>
          <a:xfrm>
            <a:off x="365125" y="113216"/>
            <a:ext cx="8010300" cy="397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Identification of gaps &amp; scope of work 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64781" y="979519"/>
            <a:ext cx="8655284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current food supply chains depend on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manual records or labels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which can be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tampered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easily.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Existing blockchain models don’t include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IoT-based locking or tracking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so physical tampering still goes unnoticed.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Farmers and consumers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have limited access to transparent, trustworthy systems that show product journey details.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Many exiting systems are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complex or costly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making them hard to use for small-scale or local farmers.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There’s a lack of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end-to-end integration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— from farm to customer — combining hardware (IoT) and software (blockchain) in one simple platform.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93165" y="3783215"/>
            <a:ext cx="8393635" cy="1892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design a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tamper-proof fruit basket system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using IoT (ESP32-CAM + solenoid lock) linked to blockchain for data security.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ensure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traceability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at each stage — farmer, transporter, lab, shopkeeper, and customer.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allow customers to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scan a QR code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view the full, verified journey of their fruit.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help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farmers gain fair value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build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consumer trust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through transparency.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create a </a:t>
            </a:r>
            <a:r>
              <a:rPr kumimoji="0" lang="en-US" altLang="en-US" sz="13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low-cost, easy-to-use solution</a:t>
            </a:r>
            <a:r>
              <a:rPr kumimoji="0" lang="en-US" alt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that can be expanded for other organic products in the future.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2"/>
          <p:cNvSpPr txBox="1">
            <a:spLocks noGrp="1"/>
          </p:cNvSpPr>
          <p:nvPr>
            <p:ph type="sldNum" idx="12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9</a:t>
            </a:fld>
            <a:endParaRPr dirty="0"/>
          </a:p>
        </p:txBody>
      </p:sp>
      <p:sp>
        <p:nvSpPr>
          <p:cNvPr id="118" name="Google Shape;118;p12"/>
          <p:cNvSpPr txBox="1"/>
          <p:nvPr/>
        </p:nvSpPr>
        <p:spPr>
          <a:xfrm>
            <a:off x="417094" y="224589"/>
            <a:ext cx="8010213" cy="57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 smtClean="0">
                <a:solidFill>
                  <a:schemeClr val="bg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r>
              <a:rPr lang="en-US" sz="2200" b="0" i="0" u="none" strike="noStrike" cap="none" dirty="0" smtClean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sp>
        <p:nvSpPr>
          <p:cNvPr id="119" name="Google Shape;119;p12"/>
          <p:cNvSpPr txBox="1"/>
          <p:nvPr/>
        </p:nvSpPr>
        <p:spPr>
          <a:xfrm>
            <a:off x="1379346" y="6104088"/>
            <a:ext cx="7378753" cy="6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1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&amp; Engineering, MITSoE, Loni Kalbhor</a:t>
            </a:r>
            <a:endParaRPr sz="1800" b="1" i="1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0" name="Google Shape;12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812967"/>
            <a:ext cx="999854" cy="102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F405AFE-F64D-3FF6-3996-AD2BDFE2D9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43" y="970719"/>
            <a:ext cx="4221917" cy="419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849459A-599D-C552-AD67-14C12C7836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296" y="970719"/>
            <a:ext cx="4261104" cy="419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1225</Words>
  <Application>Microsoft Office PowerPoint</Application>
  <PresentationFormat>On-screen Show (4:3)</PresentationFormat>
  <Paragraphs>122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Times New Roman</vt:lpstr>
      <vt:lpstr>Calibri</vt:lpstr>
      <vt:lpstr>Poppins</vt:lpstr>
      <vt:lpstr>Century Schoolbook</vt:lpstr>
      <vt:lpstr>Office Theme</vt:lpstr>
      <vt:lpstr>“Smart Fruit Basket using IoT and Blockchain for Secure Farm-to-Market Supply Chain.”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"Secure Farm-to-Market with QR &amp; IoT”</dc:title>
  <dc:creator>Hp</dc:creator>
  <cp:lastModifiedBy>Microsoft account</cp:lastModifiedBy>
  <cp:revision>19</cp:revision>
  <dcterms:created xsi:type="dcterms:W3CDTF">2018-12-06T11:05:22Z</dcterms:created>
  <dcterms:modified xsi:type="dcterms:W3CDTF">2025-11-09T17:43:33Z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2017-02-01T00:00:00Z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2018-12-06T00:00:00Z</vt:filetime>
  </property>
</Properties>
</file>